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56" r:id="rId2"/>
    <p:sldId id="257" r:id="rId3"/>
    <p:sldId id="300" r:id="rId4"/>
    <p:sldId id="258" r:id="rId5"/>
    <p:sldId id="259" r:id="rId6"/>
    <p:sldId id="261" r:id="rId7"/>
    <p:sldId id="262" r:id="rId8"/>
    <p:sldId id="263" r:id="rId9"/>
    <p:sldId id="264" r:id="rId10"/>
    <p:sldId id="298" r:id="rId11"/>
    <p:sldId id="297" r:id="rId12"/>
    <p:sldId id="296" r:id="rId13"/>
    <p:sldId id="268" r:id="rId14"/>
    <p:sldId id="269" r:id="rId15"/>
    <p:sldId id="270" r:id="rId16"/>
    <p:sldId id="272" r:id="rId17"/>
    <p:sldId id="295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93" r:id="rId33"/>
    <p:sldId id="294" r:id="rId34"/>
    <p:sldId id="30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ED42-6109-483E-938D-B946A2EBE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CUDA Optimization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3CA79-B138-44CF-AE85-600D224BD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8171" y="3837474"/>
            <a:ext cx="9122229" cy="13690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Anfal AlYousufi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University of South Florida</a:t>
            </a:r>
          </a:p>
          <a:p>
            <a:r>
              <a:rPr lang="en-US" dirty="0"/>
              <a:t>July 16</a:t>
            </a:r>
            <a:r>
              <a:rPr lang="en-US" baseline="30000" dirty="0"/>
              <a:t>th</a:t>
            </a:r>
            <a:r>
              <a:rPr lang="en-US" dirty="0"/>
              <a:t> 2018</a:t>
            </a:r>
          </a:p>
          <a:p>
            <a:r>
              <a:rPr lang="en-US" dirty="0"/>
              <a:t>aalyousufi@mail.usf.edu</a:t>
            </a:r>
          </a:p>
        </p:txBody>
      </p:sp>
    </p:spTree>
    <p:extLst>
      <p:ext uri="{BB962C8B-B14F-4D97-AF65-F5344CB8AC3E}">
        <p14:creationId xmlns:p14="http://schemas.microsoft.com/office/powerpoint/2010/main" val="622043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3497-B4BB-43BE-9DC3-D7401E7B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13376" cy="4024125"/>
          </a:xfrm>
        </p:spPr>
        <p:txBody>
          <a:bodyPr>
            <a:normAutofit fontScale="92500"/>
          </a:bodyPr>
          <a:lstStyle/>
          <a:p>
            <a:r>
              <a:rPr lang="en-US" dirty="0"/>
              <a:t>A scheduler on a SM evaluates all available warps to find on that is ready to execute an instruction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Not waiting on data from memory</a:t>
            </a:r>
          </a:p>
          <a:p>
            <a:r>
              <a:rPr lang="en-US" dirty="0"/>
              <a:t>The instruction is executed for the warp</a:t>
            </a:r>
          </a:p>
          <a:p>
            <a:r>
              <a:rPr lang="en-US" dirty="0"/>
              <a:t>The scheduler re-evaluates all available warps instruction</a:t>
            </a:r>
          </a:p>
          <a:p>
            <a:r>
              <a:rPr lang="en-US" dirty="0"/>
              <a:t>The effectively hides latency if:</a:t>
            </a:r>
          </a:p>
          <a:p>
            <a:pPr lvl="1"/>
            <a:r>
              <a:rPr lang="en-US" dirty="0"/>
              <a:t>There is a high ratio between arithmetic and memory operations/synchronization</a:t>
            </a:r>
          </a:p>
          <a:p>
            <a:pPr lvl="1"/>
            <a:r>
              <a:rPr lang="en-US" dirty="0"/>
              <a:t>OR there are enough warps to select from</a:t>
            </a:r>
          </a:p>
          <a:p>
            <a:r>
              <a:rPr lang="en-US" dirty="0"/>
              <a:t>Instructions for a warp are still executed in order!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27646A-494D-44FD-94D2-BE29D2FC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WARP execution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C23F315-2E98-4EA5-B900-125667C71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36" t="25480" r="53238" b="28961"/>
          <a:stretch/>
        </p:blipFill>
        <p:spPr>
          <a:xfrm>
            <a:off x="7819053" y="2057401"/>
            <a:ext cx="3573626" cy="424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88257-8272-467E-A297-0BD57C8A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8577"/>
            <a:ext cx="5584371" cy="4024125"/>
          </a:xfrm>
        </p:spPr>
        <p:txBody>
          <a:bodyPr/>
          <a:lstStyle/>
          <a:p>
            <a:r>
              <a:rPr lang="en-US" dirty="0"/>
              <a:t>Occupancy= active warps / maximum active warps multiprocessor</a:t>
            </a:r>
          </a:p>
          <a:p>
            <a:r>
              <a:rPr lang="en-US" dirty="0"/>
              <a:t>Occupancy determined by:</a:t>
            </a:r>
          </a:p>
          <a:p>
            <a:pPr lvl="1"/>
            <a:r>
              <a:rPr lang="en-US" dirty="0"/>
              <a:t>Choice of block size</a:t>
            </a:r>
          </a:p>
          <a:p>
            <a:pPr lvl="1"/>
            <a:r>
              <a:rPr lang="en-US" dirty="0"/>
              <a:t>Kernel register usage</a:t>
            </a:r>
          </a:p>
          <a:p>
            <a:pPr lvl="1"/>
            <a:r>
              <a:rPr lang="en-US" dirty="0"/>
              <a:t>Shared memory usage</a:t>
            </a:r>
          </a:p>
          <a:p>
            <a:pPr lvl="1"/>
            <a:r>
              <a:rPr lang="en-US" dirty="0"/>
              <a:t>Hardware limitations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F845B0-659E-4BCA-91B0-10BB546F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occupancy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6FA6C6-D742-4885-B8B8-7FB5ED844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11239"/>
              </p:ext>
            </p:extLst>
          </p:nvPr>
        </p:nvGraphicFramePr>
        <p:xfrm>
          <a:off x="4422710" y="3451491"/>
          <a:ext cx="7769290" cy="3406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235">
                  <a:extLst>
                    <a:ext uri="{9D8B030D-6E8A-4147-A177-3AD203B41FA5}">
                      <a16:colId xmlns:a16="http://schemas.microsoft.com/office/drawing/2014/main" val="65024937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08297611"/>
                    </a:ext>
                  </a:extLst>
                </a:gridCol>
                <a:gridCol w="1324947">
                  <a:extLst>
                    <a:ext uri="{9D8B030D-6E8A-4147-A177-3AD203B41FA5}">
                      <a16:colId xmlns:a16="http://schemas.microsoft.com/office/drawing/2014/main" val="2511747778"/>
                    </a:ext>
                  </a:extLst>
                </a:gridCol>
                <a:gridCol w="1166326">
                  <a:extLst>
                    <a:ext uri="{9D8B030D-6E8A-4147-A177-3AD203B41FA5}">
                      <a16:colId xmlns:a16="http://schemas.microsoft.com/office/drawing/2014/main" val="3746939939"/>
                    </a:ext>
                  </a:extLst>
                </a:gridCol>
                <a:gridCol w="1066902">
                  <a:extLst>
                    <a:ext uri="{9D8B030D-6E8A-4147-A177-3AD203B41FA5}">
                      <a16:colId xmlns:a16="http://schemas.microsoft.com/office/drawing/2014/main" val="231700195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3433513"/>
                    </a:ext>
                  </a:extLst>
                </a:gridCol>
              </a:tblGrid>
              <a:tr h="480738">
                <a:tc>
                  <a:txBody>
                    <a:bodyPr/>
                    <a:lstStyle/>
                    <a:p>
                      <a:r>
                        <a:rPr lang="en-US" sz="1400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 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 3.x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 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Compute 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755157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r>
                        <a:rPr lang="en-US" sz="1400" dirty="0"/>
                        <a:t>Max no. of thread/block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949874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r>
                        <a:rPr lang="en-US" sz="1400" dirty="0"/>
                        <a:t>Warp size(no. of threads)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305096"/>
                  </a:ext>
                </a:extLst>
              </a:tr>
              <a:tr h="330456">
                <a:tc>
                  <a:txBody>
                    <a:bodyPr/>
                    <a:lstStyle/>
                    <a:p>
                      <a:r>
                        <a:rPr lang="en-US" sz="1400" dirty="0"/>
                        <a:t>#Registers/SM (KB)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65536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674726"/>
                  </a:ext>
                </a:extLst>
              </a:tr>
              <a:tr h="480738">
                <a:tc>
                  <a:txBody>
                    <a:bodyPr/>
                    <a:lstStyle/>
                    <a:p>
                      <a:r>
                        <a:rPr lang="en-US" sz="1400" dirty="0"/>
                        <a:t>Shared memory/SM (KB)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16/48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16/32/48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677267"/>
                  </a:ext>
                </a:extLst>
              </a:tr>
              <a:tr h="472081">
                <a:tc>
                  <a:txBody>
                    <a:bodyPr/>
                    <a:lstStyle/>
                    <a:p>
                      <a:r>
                        <a:rPr lang="en-US" sz="1400" dirty="0"/>
                        <a:t>Max no active blocks/SM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77645"/>
                  </a:ext>
                </a:extLst>
              </a:tr>
              <a:tr h="472081">
                <a:tc>
                  <a:txBody>
                    <a:bodyPr/>
                    <a:lstStyle/>
                    <a:p>
                      <a:r>
                        <a:rPr lang="en-US" sz="1400" dirty="0"/>
                        <a:t>Max no active warps/SM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59048"/>
                  </a:ext>
                </a:extLst>
              </a:tr>
              <a:tr h="472081">
                <a:tc>
                  <a:txBody>
                    <a:bodyPr/>
                    <a:lstStyle/>
                    <a:p>
                      <a:r>
                        <a:rPr lang="en-US" sz="1400" dirty="0"/>
                        <a:t>Max no. active threads/SM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494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211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D8426-981E-4597-9C18-C0637C8F9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Switching to other warps to mask latency is key to performance!</a:t>
            </a:r>
          </a:p>
          <a:p>
            <a:endParaRPr lang="en-US" dirty="0"/>
          </a:p>
          <a:p>
            <a:pPr lvl="1"/>
            <a:r>
              <a:rPr lang="en-US" dirty="0"/>
              <a:t>Need ‘enough’ other work to mask</a:t>
            </a:r>
          </a:p>
          <a:p>
            <a:pPr lvl="2"/>
            <a:r>
              <a:rPr lang="en-US" dirty="0"/>
              <a:t>May not need 100% occupancy!</a:t>
            </a:r>
          </a:p>
          <a:p>
            <a:pPr lvl="2"/>
            <a:r>
              <a:rPr lang="en-US" dirty="0"/>
              <a:t>Once you have reached the threshold, additional occupancy won’t improve performance.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‘Enough’ occupancy depends on the code</a:t>
            </a:r>
          </a:p>
          <a:p>
            <a:pPr lvl="2"/>
            <a:r>
              <a:rPr lang="en-US" dirty="0"/>
              <a:t>Memory bound kernels typically need more then compute bound</a:t>
            </a:r>
          </a:p>
          <a:p>
            <a:pPr lvl="2"/>
            <a:endParaRPr lang="en-US" dirty="0"/>
          </a:p>
          <a:p>
            <a:r>
              <a:rPr lang="en-US" dirty="0"/>
              <a:t>Often trading off resource usage for occupancy </a:t>
            </a:r>
          </a:p>
          <a:p>
            <a:pPr lvl="1"/>
            <a:r>
              <a:rPr lang="en-US" dirty="0"/>
              <a:t>May change algorithmic efficiency too!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9D6CF4-D18C-430F-A55E-2D8DA94B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346" y="764373"/>
            <a:ext cx="8781854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Occupancy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83917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1946-651C-40AC-B379-F72D5316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Occupancy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72124D-16EB-4199-A1D1-38F794D23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009" t="27541" r="20441" b="32475"/>
          <a:stretch/>
        </p:blipFill>
        <p:spPr>
          <a:xfrm>
            <a:off x="3387012" y="2381469"/>
            <a:ext cx="6001139" cy="38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211-50AD-4DD6-B155-59F5055F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Occupancy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5EDA91-9EB6-469E-AC8B-D1D93BF5E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77" t="25291" r="22418" b="31772"/>
          <a:stretch/>
        </p:blipFill>
        <p:spPr>
          <a:xfrm>
            <a:off x="3303038" y="2258825"/>
            <a:ext cx="5348364" cy="3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3002-13B1-48E4-9047-13041D063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latency bound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9A2EC-BE96-4892-AA66-092D04C67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519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dirty="0"/>
              <a:t>Low theoretical occupancy</a:t>
            </a:r>
          </a:p>
          <a:p>
            <a:pPr lvl="1"/>
            <a:r>
              <a:rPr lang="en-US" dirty="0"/>
              <a:t>Adjust block size, register usage, shared memory usage.</a:t>
            </a:r>
          </a:p>
          <a:p>
            <a:pPr lvl="1"/>
            <a:r>
              <a:rPr lang="en-US" dirty="0"/>
              <a:t>Occupancy calculator can help!</a:t>
            </a:r>
          </a:p>
          <a:p>
            <a:pPr lvl="1"/>
            <a:endParaRPr lang="en-US" dirty="0"/>
          </a:p>
          <a:p>
            <a:r>
              <a:rPr lang="en-US" dirty="0"/>
              <a:t>Low achieved occupancy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Launching 32 blocks of a kernel that runs with 2 blocks/SM on a GPU with 16 SMs.</a:t>
            </a:r>
          </a:p>
          <a:p>
            <a:pPr lvl="2"/>
            <a:r>
              <a:rPr lang="en-US" dirty="0"/>
              <a:t>Theoretical occupancy is 100%</a:t>
            </a:r>
          </a:p>
          <a:p>
            <a:pPr lvl="2"/>
            <a:r>
              <a:rPr lang="en-US" dirty="0"/>
              <a:t>Achieved occupancy is approx. 50%</a:t>
            </a:r>
          </a:p>
          <a:p>
            <a:pPr lvl="1"/>
            <a:r>
              <a:rPr lang="en-US" dirty="0"/>
              <a:t>Consider concurrent kernel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60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5E76-6018-4446-AFAC-E2F25207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515" y="2994389"/>
            <a:ext cx="8610600" cy="1293028"/>
          </a:xfrm>
        </p:spPr>
        <p:txBody>
          <a:bodyPr/>
          <a:lstStyle/>
          <a:p>
            <a:pPr algn="ctr"/>
            <a:r>
              <a:rPr lang="en-US" b="1" dirty="0"/>
              <a:t>Optimizations for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</a:t>
            </a:r>
            <a:r>
              <a:rPr lang="en-US" b="1" dirty="0"/>
              <a:t> bound kernels</a:t>
            </a:r>
          </a:p>
        </p:txBody>
      </p:sp>
    </p:spTree>
    <p:extLst>
      <p:ext uri="{BB962C8B-B14F-4D97-AF65-F5344CB8AC3E}">
        <p14:creationId xmlns:p14="http://schemas.microsoft.com/office/powerpoint/2010/main" val="254327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D8360-5C4A-4956-B5F8-91A69756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executes instruction for the entire warp.</a:t>
            </a:r>
          </a:p>
          <a:p>
            <a:r>
              <a:rPr lang="en-US" dirty="0"/>
              <a:t>Full efficiency is realized when all 32 threads of a warp agree on their execution path.</a:t>
            </a:r>
          </a:p>
          <a:p>
            <a:r>
              <a:rPr lang="en-US" dirty="0"/>
              <a:t>If thread of a warp diverge via a conditional branch, the warp serially executes each branch path</a:t>
            </a:r>
          </a:p>
          <a:p>
            <a:pPr lvl="1"/>
            <a:r>
              <a:rPr lang="en-US" dirty="0"/>
              <a:t>Only the active threads in the warp execute the instructions for a path. Threads from the warp on other paths are idle.</a:t>
            </a:r>
          </a:p>
          <a:p>
            <a:pPr lvl="1"/>
            <a:r>
              <a:rPr lang="en-US" dirty="0"/>
              <a:t>Hence, hardware is underutilized when this occurs</a:t>
            </a:r>
          </a:p>
          <a:p>
            <a:pPr lvl="1"/>
            <a:r>
              <a:rPr lang="en-US" dirty="0"/>
              <a:t>Branch divergence occurs only within a war!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EAAEF8-E6DD-49CB-88FE-0F294371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Efficiency and branching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6173-0AE1-46DF-9619-9480338E4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97" t="19244" r="8145" b="70000"/>
          <a:stretch/>
        </p:blipFill>
        <p:spPr>
          <a:xfrm>
            <a:off x="3364190" y="5495826"/>
            <a:ext cx="5381684" cy="11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45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BBFC-5F6B-4448-A3C9-B5D93BF49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Efficiency and branching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79F06-C5D4-4051-8865-75AC16B81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6" t="25567" r="22681" b="28660"/>
          <a:stretch/>
        </p:blipFill>
        <p:spPr>
          <a:xfrm>
            <a:off x="2220686" y="2418495"/>
            <a:ext cx="7934868" cy="41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02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C3E9-8C5F-4FE1-97E0-FC589539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885" y="764373"/>
            <a:ext cx="9366315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Iteration/loop unrolling (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DA12-D7EB-4AB7-89CD-234972682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 loop bodies reduce the loop overhead by unrolling</a:t>
            </a:r>
          </a:p>
          <a:p>
            <a:r>
              <a:rPr lang="en-US" dirty="0"/>
              <a:t>For known trip counts the compiler will unroll the loop</a:t>
            </a:r>
          </a:p>
          <a:p>
            <a:pPr lvl="1"/>
            <a:r>
              <a:rPr lang="en-US" dirty="0"/>
              <a:t>Ensure trip count is known at complete time by templating the kernel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Control unrolling with #pragma unroll</a:t>
            </a:r>
          </a:p>
          <a:p>
            <a:pPr lvl="1"/>
            <a:r>
              <a:rPr lang="en-US" dirty="0"/>
              <a:t>#pragma unroll 1           prevents unrolling </a:t>
            </a:r>
          </a:p>
          <a:p>
            <a:pPr lvl="1"/>
            <a:r>
              <a:rPr lang="en-US" dirty="0"/>
              <a:t>#pragma unroll N          unrolls the loop N times</a:t>
            </a:r>
          </a:p>
          <a:p>
            <a:pPr lvl="1"/>
            <a:r>
              <a:rPr lang="en-US" dirty="0"/>
              <a:t>#pragma </a:t>
            </a:r>
            <a:r>
              <a:rPr lang="en-US" dirty="0" err="1"/>
              <a:t>untoll</a:t>
            </a:r>
            <a:r>
              <a:rPr lang="en-US" dirty="0"/>
              <a:t>              unrolls the loop completely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D1953-14C1-4674-A961-C9F1E79FF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13059" r="50593" b="74570"/>
          <a:stretch/>
        </p:blipFill>
        <p:spPr>
          <a:xfrm>
            <a:off x="1979628" y="3544479"/>
            <a:ext cx="5587999" cy="10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FB74F-1C2B-479B-9DA1-8F3EFED4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C0934-74B8-4117-AB0D-EE19B1000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Terms of optimization: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400" dirty="0"/>
              <a:t>Optimizations for latency bound kernels</a:t>
            </a:r>
          </a:p>
          <a:p>
            <a:pPr lvl="1"/>
            <a:r>
              <a:rPr lang="en-US" sz="2400" dirty="0"/>
              <a:t>Optimization for compute bound kernels</a:t>
            </a:r>
          </a:p>
          <a:p>
            <a:pPr lvl="1"/>
            <a:r>
              <a:rPr lang="en-US" sz="2400" dirty="0"/>
              <a:t>Optimization for memory bound kernels</a:t>
            </a:r>
          </a:p>
        </p:txBody>
      </p:sp>
    </p:spTree>
    <p:extLst>
      <p:ext uri="{BB962C8B-B14F-4D97-AF65-F5344CB8AC3E}">
        <p14:creationId xmlns:p14="http://schemas.microsoft.com/office/powerpoint/2010/main" val="349543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7F12-B147-4117-8E7B-FFA010CDB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‘Fast’ math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FB9C-C088-4DC7-B233-13CF1B24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Consider intrinsic function</a:t>
            </a:r>
          </a:p>
          <a:p>
            <a:pPr lvl="1"/>
            <a:r>
              <a:rPr lang="en-US" dirty="0"/>
              <a:t>Approximate versions of many math library functions</a:t>
            </a:r>
          </a:p>
          <a:p>
            <a:pPr lvl="1"/>
            <a:r>
              <a:rPr lang="en-US" dirty="0"/>
              <a:t>Slightly reduced accuracy, higher throughput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sinf</a:t>
            </a:r>
            <a:r>
              <a:rPr lang="en-US" dirty="0"/>
              <a:t>() vs </a:t>
            </a:r>
            <a:r>
              <a:rPr lang="en-US" dirty="0" err="1"/>
              <a:t>sinf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r>
              <a:rPr lang="en-US" dirty="0"/>
              <a:t>Compiler flags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use_fast_math</a:t>
            </a:r>
            <a:r>
              <a:rPr lang="en-US" dirty="0"/>
              <a:t> : redirect all math functions to intrinsic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prec</a:t>
            </a:r>
            <a:r>
              <a:rPr lang="en-US" dirty="0"/>
              <a:t>-div=false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prec</a:t>
            </a:r>
            <a:r>
              <a:rPr lang="en-US" dirty="0"/>
              <a:t>-sqrt=false</a:t>
            </a:r>
          </a:p>
        </p:txBody>
      </p:sp>
    </p:spTree>
    <p:extLst>
      <p:ext uri="{BB962C8B-B14F-4D97-AF65-F5344CB8AC3E}">
        <p14:creationId xmlns:p14="http://schemas.microsoft.com/office/powerpoint/2010/main" val="193167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E71F-979A-425B-AF95-B6E8688B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Intrinsic benchmarks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0A4FF-23B9-46EB-89B2-B842E3DB5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3" t="17732" r="22139" b="28660"/>
          <a:stretch/>
        </p:blipFill>
        <p:spPr>
          <a:xfrm>
            <a:off x="2593911" y="2439595"/>
            <a:ext cx="7038071" cy="40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2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AEA02-6A7E-4464-9150-C9D679E6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Shuffle instruction on Kepler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D2B7-82EE-44AB-98CB-C22057596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r>
              <a:rPr lang="en-US" dirty="0"/>
              <a:t>Allows threads within a warp to share data</a:t>
            </a:r>
          </a:p>
          <a:p>
            <a:pPr lvl="1"/>
            <a:r>
              <a:rPr lang="en-US" dirty="0"/>
              <a:t>Use this functionality instead of shared memory</a:t>
            </a:r>
          </a:p>
          <a:p>
            <a:pPr lvl="1"/>
            <a:r>
              <a:rPr lang="en-US" dirty="0"/>
              <a:t>A single shuffle instruction can replace shared memory write/</a:t>
            </a:r>
            <a:r>
              <a:rPr lang="en-US" dirty="0" err="1"/>
              <a:t>sunc</a:t>
            </a:r>
            <a:r>
              <a:rPr lang="en-US" dirty="0"/>
              <a:t>/read sequence</a:t>
            </a:r>
          </a:p>
          <a:p>
            <a:pPr lvl="1"/>
            <a:endParaRPr lang="en-US" dirty="0"/>
          </a:p>
          <a:p>
            <a:r>
              <a:rPr lang="en-US" dirty="0"/>
              <a:t>Any thread can read any other thread’s data within a warp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shfl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r>
              <a:rPr lang="en-US" dirty="0"/>
              <a:t>Support for useful patterns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shfl_up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shfl_down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shfl_xor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2732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7BDC-1FC3-41A8-917C-99C9AF2C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1828" y="3115687"/>
            <a:ext cx="8610600" cy="1293028"/>
          </a:xfrm>
        </p:spPr>
        <p:txBody>
          <a:bodyPr/>
          <a:lstStyle/>
          <a:p>
            <a:pPr algn="ctr"/>
            <a:r>
              <a:rPr lang="en-US" b="1" dirty="0"/>
              <a:t>Optimizations for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  <a:r>
              <a:rPr lang="en-US" b="1" dirty="0"/>
              <a:t> bound kernels </a:t>
            </a:r>
          </a:p>
        </p:txBody>
      </p:sp>
    </p:spTree>
    <p:extLst>
      <p:ext uri="{BB962C8B-B14F-4D97-AF65-F5344CB8AC3E}">
        <p14:creationId xmlns:p14="http://schemas.microsoft.com/office/powerpoint/2010/main" val="136541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C0E9-9C46-4113-BD77-7937176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access patterns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DDAC0-692A-4BD4-9D86-C52A16A7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3989895" cy="4024125"/>
          </a:xfrm>
        </p:spPr>
        <p:txBody>
          <a:bodyPr/>
          <a:lstStyle/>
          <a:p>
            <a:r>
              <a:rPr lang="en-US" dirty="0"/>
              <a:t>Simple task:</a:t>
            </a:r>
          </a:p>
          <a:p>
            <a:pPr lvl="1"/>
            <a:r>
              <a:rPr lang="en-US" dirty="0"/>
              <a:t>Traverse and increment contiguous 2D memory</a:t>
            </a:r>
          </a:p>
          <a:p>
            <a:pPr marL="457200" lvl="1" indent="0">
              <a:buNone/>
            </a:pPr>
            <a:r>
              <a:rPr lang="en-US" dirty="0"/>
              <a:t>(stored as row-major)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4D4A2-E438-4794-A8AB-BD6A607CD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14" t="41754" r="57059" b="33054"/>
          <a:stretch/>
        </p:blipFill>
        <p:spPr>
          <a:xfrm>
            <a:off x="963331" y="4201292"/>
            <a:ext cx="2700637" cy="2260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7BD28C-05C0-435F-A4B7-576C62C4E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7" t="38844" r="20361" b="31465"/>
          <a:stretch/>
        </p:blipFill>
        <p:spPr>
          <a:xfrm>
            <a:off x="7992337" y="4201292"/>
            <a:ext cx="2959542" cy="2260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A2D90-E553-4554-92BD-9A4F80CFD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19" t="25277" r="33954" b="53062"/>
          <a:stretch/>
        </p:blipFill>
        <p:spPr>
          <a:xfrm>
            <a:off x="4857780" y="4201291"/>
            <a:ext cx="2343120" cy="22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31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9EDE-1AFE-4C22-9058-994D54923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CUDA MEMORY SPACES (REVIEW)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F8C9B-544B-471B-8A61-EF0EDD85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705669" cy="4024125"/>
          </a:xfrm>
        </p:spPr>
        <p:txBody>
          <a:bodyPr/>
          <a:lstStyle/>
          <a:p>
            <a:r>
              <a:rPr lang="en-US" dirty="0"/>
              <a:t>Several memory “spaces”</a:t>
            </a:r>
          </a:p>
          <a:p>
            <a:pPr lvl="1"/>
            <a:r>
              <a:rPr lang="en-US" dirty="0"/>
              <a:t>Programmer-controlled hierarchy</a:t>
            </a:r>
          </a:p>
          <a:p>
            <a:pPr lvl="1"/>
            <a:r>
              <a:rPr lang="en-US" dirty="0"/>
              <a:t>Spaces vary by:</a:t>
            </a:r>
          </a:p>
          <a:p>
            <a:pPr lvl="2"/>
            <a:r>
              <a:rPr lang="en-US" dirty="0"/>
              <a:t>Size</a:t>
            </a:r>
          </a:p>
          <a:p>
            <a:pPr lvl="2"/>
            <a:r>
              <a:rPr lang="en-US" dirty="0"/>
              <a:t>Location(on/off chip)</a:t>
            </a:r>
          </a:p>
          <a:p>
            <a:pPr lvl="2"/>
            <a:r>
              <a:rPr lang="en-US" dirty="0"/>
              <a:t>Scope</a:t>
            </a:r>
          </a:p>
          <a:p>
            <a:pPr lvl="2"/>
            <a:r>
              <a:rPr lang="en-US" dirty="0"/>
              <a:t>Cached/non</a:t>
            </a:r>
          </a:p>
          <a:p>
            <a:pPr lvl="2"/>
            <a:r>
              <a:rPr lang="en-US" dirty="0"/>
              <a:t>Access(R/W)</a:t>
            </a:r>
          </a:p>
          <a:p>
            <a:pPr lvl="2"/>
            <a:r>
              <a:rPr lang="en-US" dirty="0"/>
              <a:t>Performance rules</a:t>
            </a:r>
          </a:p>
          <a:p>
            <a:pPr lvl="2"/>
            <a:r>
              <a:rPr lang="en-US" dirty="0"/>
              <a:t>Latency/</a:t>
            </a:r>
            <a:r>
              <a:rPr lang="en-US" dirty="0" err="1"/>
              <a:t>thoughput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DF22F-1579-4296-A542-84064F87F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9" t="25106" r="46392" b="28935"/>
          <a:stretch/>
        </p:blipFill>
        <p:spPr>
          <a:xfrm>
            <a:off x="6726216" y="2194560"/>
            <a:ext cx="4329202" cy="392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27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D355-EA9B-409F-A248-E896DD0C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46AF4-06C4-4C93-98E5-6BEC6AE51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572839" cy="4663440"/>
          </a:xfrm>
        </p:spPr>
        <p:txBody>
          <a:bodyPr>
            <a:normAutofit/>
          </a:bodyPr>
          <a:lstStyle/>
          <a:p>
            <a:r>
              <a:rPr lang="en-US" dirty="0"/>
              <a:t>Global memory is most efficient when threads in a warp access an aligned contiguous region of memory</a:t>
            </a:r>
          </a:p>
          <a:p>
            <a:pPr lvl="1"/>
            <a:r>
              <a:rPr lang="en-US" dirty="0"/>
              <a:t>Individual thread requests can be combined (or coalesced) into fewer and larger transactions.</a:t>
            </a:r>
          </a:p>
          <a:p>
            <a:r>
              <a:rPr lang="en-US" dirty="0"/>
              <a:t>Can be quite inefficient otherwise</a:t>
            </a:r>
          </a:p>
          <a:p>
            <a:pPr lvl="1"/>
            <a:r>
              <a:rPr lang="en-US" dirty="0"/>
              <a:t>Minimum transaction size across the bus</a:t>
            </a:r>
          </a:p>
          <a:p>
            <a:pPr lvl="1"/>
            <a:r>
              <a:rPr lang="en-US" dirty="0"/>
              <a:t>For Kepler GPUs, minimum transaction size is a 32B aligned L2 cache line</a:t>
            </a:r>
          </a:p>
          <a:p>
            <a:r>
              <a:rPr lang="en-US" dirty="0"/>
              <a:t>Specifics depend on GPU architecture, word size (1,2,4,8 byte words), and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95337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B1B3CD-B268-40EF-8EA4-C6257B2F539E}"/>
              </a:ext>
            </a:extLst>
          </p:cNvPr>
          <p:cNvSpPr/>
          <p:nvPr/>
        </p:nvSpPr>
        <p:spPr>
          <a:xfrm>
            <a:off x="373224" y="2057401"/>
            <a:ext cx="3125756" cy="1618860"/>
          </a:xfrm>
          <a:prstGeom prst="rect">
            <a:avLst/>
          </a:prstGeom>
          <a:solidFill>
            <a:srgbClr val="F8E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B3694-9E22-4C35-924A-D2DE4E27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PATTERN EXAMPLES(1)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048B5-B04E-41D4-9820-A7247B0D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06" t="25152" r="19511" b="28660"/>
          <a:stretch/>
        </p:blipFill>
        <p:spPr>
          <a:xfrm>
            <a:off x="4264092" y="2547256"/>
            <a:ext cx="7811278" cy="36709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D539D4-B91F-41FF-9691-73424B25A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220" y="2057401"/>
            <a:ext cx="3102431" cy="160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Maximized the amount of memory that you are going to be able to bring it across the bus</a:t>
            </a:r>
          </a:p>
        </p:txBody>
      </p:sp>
    </p:spTree>
    <p:extLst>
      <p:ext uri="{BB962C8B-B14F-4D97-AF65-F5344CB8AC3E}">
        <p14:creationId xmlns:p14="http://schemas.microsoft.com/office/powerpoint/2010/main" val="3713698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01A7-9FF2-42C7-9B22-84C9F467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pattern examples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0CE9B-0549-492E-9FCC-DF67D5814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74" t="25868" r="20438" b="34133"/>
          <a:stretch/>
        </p:blipFill>
        <p:spPr>
          <a:xfrm>
            <a:off x="2721958" y="2127379"/>
            <a:ext cx="6655308" cy="274320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8348A8-25CD-428F-8C4B-1A02E6643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86" y="4870580"/>
            <a:ext cx="2635898" cy="136040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FFC000"/>
                </a:solidFill>
              </a:rPr>
              <a:t>Request 128B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16x32B loads</a:t>
            </a:r>
          </a:p>
          <a:p>
            <a:r>
              <a:rPr lang="en-US" sz="1800" b="1" dirty="0">
                <a:solidFill>
                  <a:srgbClr val="FFC000"/>
                </a:solidFill>
              </a:rPr>
              <a:t>25% efficiency</a:t>
            </a:r>
          </a:p>
        </p:txBody>
      </p:sp>
    </p:spTree>
    <p:extLst>
      <p:ext uri="{BB962C8B-B14F-4D97-AF65-F5344CB8AC3E}">
        <p14:creationId xmlns:p14="http://schemas.microsoft.com/office/powerpoint/2010/main" val="29415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A43E-9127-4866-AB5A-A02F60B4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PATTERN EXAMPLES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25A88-4770-4BF2-8A6D-21387EDC8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3" t="27143" r="20902" b="28110"/>
          <a:stretch/>
        </p:blipFill>
        <p:spPr>
          <a:xfrm>
            <a:off x="2463282" y="2761862"/>
            <a:ext cx="7363007" cy="34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0917-DD7D-4A8C-BA41-DEB5F177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465" y="3069035"/>
            <a:ext cx="8610600" cy="1293028"/>
          </a:xfrm>
        </p:spPr>
        <p:txBody>
          <a:bodyPr/>
          <a:lstStyle/>
          <a:p>
            <a:pPr algn="ctr"/>
            <a:r>
              <a:rPr lang="en-US" b="1" dirty="0"/>
              <a:t>Optimizations for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latency</a:t>
            </a:r>
            <a:r>
              <a:rPr lang="en-US" b="1" dirty="0"/>
              <a:t> bound kernels</a:t>
            </a:r>
          </a:p>
        </p:txBody>
      </p:sp>
    </p:spTree>
    <p:extLst>
      <p:ext uri="{BB962C8B-B14F-4D97-AF65-F5344CB8AC3E}">
        <p14:creationId xmlns:p14="http://schemas.microsoft.com/office/powerpoint/2010/main" val="3864046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22AB-1B0B-44CB-B540-3C999797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 PATTERN EXAMPLES (4)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29A76-537E-4177-B108-356B47660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9" t="26794" r="19587" b="27697"/>
          <a:stretch/>
        </p:blipFill>
        <p:spPr>
          <a:xfrm>
            <a:off x="2556588" y="2939142"/>
            <a:ext cx="7543077" cy="34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5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DCA7-C5D0-48B2-9361-F28CF18B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LATENCY LIMITED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AE16-8601-490F-8D33-2C431A21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89656" cy="4024125"/>
          </a:xfrm>
        </p:spPr>
        <p:txBody>
          <a:bodyPr/>
          <a:lstStyle/>
          <a:p>
            <a:r>
              <a:rPr lang="en-US" dirty="0"/>
              <a:t>Low theoretical occupancy</a:t>
            </a:r>
          </a:p>
          <a:p>
            <a:pPr lvl="1"/>
            <a:r>
              <a:rPr lang="en-US" dirty="0"/>
              <a:t>Adjust block size, register usage, shared memory usage.</a:t>
            </a:r>
          </a:p>
          <a:p>
            <a:pPr lvl="1"/>
            <a:r>
              <a:rPr lang="en-US" dirty="0"/>
              <a:t>Occupancy calculator can help!</a:t>
            </a:r>
          </a:p>
          <a:p>
            <a:pPr lvl="1"/>
            <a:endParaRPr lang="en-US" dirty="0"/>
          </a:p>
          <a:p>
            <a:r>
              <a:rPr lang="en-US" dirty="0"/>
              <a:t>Low achieved occupancy</a:t>
            </a:r>
          </a:p>
          <a:p>
            <a:pPr lvl="1"/>
            <a:r>
              <a:rPr lang="en-US" dirty="0"/>
              <a:t>Consider concurrent kernel execution</a:t>
            </a:r>
          </a:p>
          <a:p>
            <a:pPr lvl="2"/>
            <a:r>
              <a:rPr lang="en-US" dirty="0"/>
              <a:t>Theoretical occupancy is 100%</a:t>
            </a:r>
          </a:p>
          <a:p>
            <a:pPr lvl="2"/>
            <a:r>
              <a:rPr lang="en-US" dirty="0"/>
              <a:t>Achieved occupancy is approx. 50%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Launching 32 blocks of a kernel that runs with 2 blocks/SM on a GPU with 16 SMs.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06843-03D1-4895-AA9C-26E6D2082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42" t="28591" r="18892" b="30858"/>
          <a:stretch/>
        </p:blipFill>
        <p:spPr>
          <a:xfrm>
            <a:off x="7419267" y="2498101"/>
            <a:ext cx="4459291" cy="38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8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721B-A0A1-4E1B-AEC1-8E969965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BOUND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29ED9-1E0A-4B77-8632-3D6969A6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Branching/warp divergence</a:t>
            </a:r>
          </a:p>
          <a:p>
            <a:endParaRPr lang="en-US" dirty="0"/>
          </a:p>
          <a:p>
            <a:r>
              <a:rPr lang="en-US" dirty="0"/>
              <a:t>Loop unrolling</a:t>
            </a:r>
          </a:p>
          <a:p>
            <a:endParaRPr lang="en-US" dirty="0"/>
          </a:p>
          <a:p>
            <a:r>
              <a:rPr lang="en-US" dirty="0"/>
              <a:t>Fast math</a:t>
            </a:r>
          </a:p>
          <a:p>
            <a:endParaRPr lang="en-US" dirty="0"/>
          </a:p>
          <a:p>
            <a:r>
              <a:rPr lang="en-US" dirty="0"/>
              <a:t>Shuffle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6B1BB-BBB7-4673-8E74-83D4482A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75" t="25601" r="19124" b="28111"/>
          <a:stretch/>
        </p:blipFill>
        <p:spPr>
          <a:xfrm>
            <a:off x="6521361" y="2300141"/>
            <a:ext cx="4984839" cy="38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0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E117-809B-4FBD-8C82-05622F24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BOUND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F378-FBEF-4761-AC40-10F0441E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Memory</a:t>
            </a:r>
          </a:p>
          <a:p>
            <a:pPr lvl="1"/>
            <a:r>
              <a:rPr lang="en-US" dirty="0"/>
              <a:t>Access patterns</a:t>
            </a:r>
          </a:p>
          <a:p>
            <a:pPr lvl="1"/>
            <a:r>
              <a:rPr lang="en-US" dirty="0"/>
              <a:t>Data structures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Shared Memory</a:t>
            </a:r>
          </a:p>
          <a:p>
            <a:pPr lvl="1"/>
            <a:r>
              <a:rPr lang="en-US" dirty="0"/>
              <a:t>Bank conflicts</a:t>
            </a:r>
          </a:p>
          <a:p>
            <a:pPr lvl="1"/>
            <a:r>
              <a:rPr lang="en-US" dirty="0"/>
              <a:t>64-bit accesses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Constant memory vs Read-only cache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340EE-7555-43FB-AB7A-DC1D4EA42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57" t="25486" r="24427" b="26735"/>
          <a:stretch/>
        </p:blipFill>
        <p:spPr>
          <a:xfrm>
            <a:off x="6695348" y="2265682"/>
            <a:ext cx="4662773" cy="4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9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5965-22DF-4374-815C-23547766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B1DEF-5528-42BA-B6F6-F5C0B7075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Paper`1: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Extending parallelization of the self-organizing map by combining data and network partitioned methods by Richardson, Trevor &amp; Winer, Eliot </a:t>
            </a:r>
            <a:endParaRPr lang="en-US" sz="1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Paper`2: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 of gray-level co-occurrence matrix based on CUDA and its optimization by Hong,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Huichao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Lixin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Pan,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Shuwan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Paper’3: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CUDA-Based Real Parameter Optimization Benchmark by Ding,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Tan, Ying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6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“PERFORMANCE CONSIDERATIONS” : Book: Programming Massively Parallel Processor By David &amp; Wen-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8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“APPLICATION CASE STUDY: ADVANCED MRI RECONSTRUCTION” : Book: Programming Massively Parallel Processor By David &amp; Wen-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Chapter 12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“2 CONCLUSION AND FUTURE OUTLOOK” : Book: Programming Massively Parallel Processor By David &amp; Wen-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Part D: GPU Optimization Part 2; Peter Messmer (NVIDIA)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60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43EE-956A-4E78-BF96-622C938D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Optimizations for latency bound kernels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2AB01-B42C-4A23-AD54-39EAC2795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b="1" dirty="0"/>
              <a:t>Processor stalls/idle: </a:t>
            </a:r>
            <a:r>
              <a:rPr lang="en-US" dirty="0"/>
              <a:t>cannot execute the next instruction due to a dependency on the previous instruction.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51D1-4B8B-4B1F-B956-F0C1DC1D2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1" t="13347" r="68093" b="67485"/>
          <a:stretch/>
        </p:blipFill>
        <p:spPr>
          <a:xfrm>
            <a:off x="7352907" y="2554664"/>
            <a:ext cx="3572758" cy="2580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6B72E-57D7-48CF-BBE5-C0064E3B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91" t="22450" r="68093" b="75253"/>
          <a:stretch/>
        </p:blipFill>
        <p:spPr>
          <a:xfrm>
            <a:off x="1799254" y="3822776"/>
            <a:ext cx="3572758" cy="309219"/>
          </a:xfrm>
          <a:prstGeom prst="rect">
            <a:avLst/>
          </a:prstGeom>
        </p:spPr>
      </p:pic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158CE873-1F1C-4A57-8389-0F09CCD7BDF5}"/>
              </a:ext>
            </a:extLst>
          </p:cNvPr>
          <p:cNvSpPr/>
          <p:nvPr/>
        </p:nvSpPr>
        <p:spPr>
          <a:xfrm>
            <a:off x="677333" y="3977385"/>
            <a:ext cx="2064471" cy="1348032"/>
          </a:xfrm>
          <a:prstGeom prst="flowChartPunchedTap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Stall waiting on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a[</a:t>
            </a:r>
            <a:r>
              <a:rPr lang="en-US" b="1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r>
              <a:rPr lang="en-US" dirty="0">
                <a:ln w="0"/>
                <a:solidFill>
                  <a:schemeClr val="tx1"/>
                </a:solidFill>
              </a:rPr>
              <a:t> from memory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C44498-B993-48B7-B2B1-D6B7771ED2BA}"/>
              </a:ext>
            </a:extLst>
          </p:cNvPr>
          <p:cNvCxnSpPr/>
          <p:nvPr/>
        </p:nvCxnSpPr>
        <p:spPr>
          <a:xfrm>
            <a:off x="4232634" y="53254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C934B6-7701-4238-858E-0F34D4C09424}"/>
              </a:ext>
            </a:extLst>
          </p:cNvPr>
          <p:cNvCxnSpPr/>
          <p:nvPr/>
        </p:nvCxnSpPr>
        <p:spPr>
          <a:xfrm>
            <a:off x="4253056" y="54778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A6B29E-F58C-4546-BF6A-C6DE3BA40C53}"/>
              </a:ext>
            </a:extLst>
          </p:cNvPr>
          <p:cNvCxnSpPr/>
          <p:nvPr/>
        </p:nvCxnSpPr>
        <p:spPr>
          <a:xfrm>
            <a:off x="4264053" y="56302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3577B3-9F24-4B75-AC6B-B702AEE554A9}"/>
              </a:ext>
            </a:extLst>
          </p:cNvPr>
          <p:cNvCxnSpPr/>
          <p:nvPr/>
        </p:nvCxnSpPr>
        <p:spPr>
          <a:xfrm>
            <a:off x="4246775" y="57826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789B14-D5FA-46B3-96E7-E15E8F296712}"/>
              </a:ext>
            </a:extLst>
          </p:cNvPr>
          <p:cNvCxnSpPr/>
          <p:nvPr/>
        </p:nvCxnSpPr>
        <p:spPr>
          <a:xfrm>
            <a:off x="4267194" y="59350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58B2AA-53EB-4BB0-9091-FE22EDFC9F85}"/>
              </a:ext>
            </a:extLst>
          </p:cNvPr>
          <p:cNvCxnSpPr/>
          <p:nvPr/>
        </p:nvCxnSpPr>
        <p:spPr>
          <a:xfrm>
            <a:off x="4278193" y="60874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5CB2B-A05F-4AC1-B741-2BC4F51A4F99}"/>
              </a:ext>
            </a:extLst>
          </p:cNvPr>
          <p:cNvCxnSpPr/>
          <p:nvPr/>
        </p:nvCxnSpPr>
        <p:spPr>
          <a:xfrm>
            <a:off x="4279771" y="62398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5790D6-A4AE-4D04-AE16-DD6D120B780C}"/>
              </a:ext>
            </a:extLst>
          </p:cNvPr>
          <p:cNvCxnSpPr/>
          <p:nvPr/>
        </p:nvCxnSpPr>
        <p:spPr>
          <a:xfrm>
            <a:off x="4300193" y="6392217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9D2410-BCA4-47A9-9CD1-6F0EF9FA1510}"/>
              </a:ext>
            </a:extLst>
          </p:cNvPr>
          <p:cNvCxnSpPr/>
          <p:nvPr/>
        </p:nvCxnSpPr>
        <p:spPr>
          <a:xfrm>
            <a:off x="4319047" y="6543049"/>
            <a:ext cx="204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FD8588D-E12F-4099-9ED8-5A069295436A}"/>
              </a:ext>
            </a:extLst>
          </p:cNvPr>
          <p:cNvSpPr/>
          <p:nvPr/>
        </p:nvSpPr>
        <p:spPr>
          <a:xfrm>
            <a:off x="4958498" y="5325417"/>
            <a:ext cx="169683" cy="1524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BF77464-8AB3-4017-A120-70DD9A890BF9}"/>
              </a:ext>
            </a:extLst>
          </p:cNvPr>
          <p:cNvSpPr/>
          <p:nvPr/>
        </p:nvSpPr>
        <p:spPr>
          <a:xfrm>
            <a:off x="4960067" y="6081137"/>
            <a:ext cx="169683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8C39D6B-FBC8-4F3B-AD6A-89D8BBBB6BFC}"/>
              </a:ext>
            </a:extLst>
          </p:cNvPr>
          <p:cNvSpPr/>
          <p:nvPr/>
        </p:nvSpPr>
        <p:spPr>
          <a:xfrm rot="10800000">
            <a:off x="4961635" y="6393794"/>
            <a:ext cx="169683" cy="152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090037E-AA80-4891-8BB8-F68BB361F685}"/>
              </a:ext>
            </a:extLst>
          </p:cNvPr>
          <p:cNvSpPr/>
          <p:nvPr/>
        </p:nvSpPr>
        <p:spPr>
          <a:xfrm rot="10800000">
            <a:off x="4971062" y="5931885"/>
            <a:ext cx="169683" cy="1524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74259B-45EA-4662-95BC-C6B3008D4DE0}"/>
              </a:ext>
            </a:extLst>
          </p:cNvPr>
          <p:cNvSpPr/>
          <p:nvPr/>
        </p:nvSpPr>
        <p:spPr>
          <a:xfrm>
            <a:off x="4971061" y="5477817"/>
            <a:ext cx="157120" cy="4540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867151-EA9B-450F-B9EA-7960197C0B3B}"/>
              </a:ext>
            </a:extLst>
          </p:cNvPr>
          <p:cNvSpPr/>
          <p:nvPr/>
        </p:nvSpPr>
        <p:spPr>
          <a:xfrm>
            <a:off x="4971061" y="6218684"/>
            <a:ext cx="147693" cy="189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47F760-3985-432B-9AAB-6BE2BC73F74B}"/>
              </a:ext>
            </a:extLst>
          </p:cNvPr>
          <p:cNvCxnSpPr/>
          <p:nvPr/>
        </p:nvCxnSpPr>
        <p:spPr>
          <a:xfrm>
            <a:off x="3930977" y="5325417"/>
            <a:ext cx="0" cy="121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D105EAF-2DCD-4549-BBF2-F5F4A304A57D}"/>
              </a:ext>
            </a:extLst>
          </p:cNvPr>
          <p:cNvSpPr txBox="1"/>
          <p:nvPr/>
        </p:nvSpPr>
        <p:spPr>
          <a:xfrm rot="16200000">
            <a:off x="2877402" y="5613340"/>
            <a:ext cx="1695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Time(clocks)</a:t>
            </a:r>
          </a:p>
        </p:txBody>
      </p:sp>
    </p:spTree>
    <p:extLst>
      <p:ext uri="{BB962C8B-B14F-4D97-AF65-F5344CB8AC3E}">
        <p14:creationId xmlns:p14="http://schemas.microsoft.com/office/powerpoint/2010/main" val="354919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EB9A-ADD3-4ED7-A6F0-CA3274415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Hiding latency in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7B9297C-92EF-49AD-9539-AC82E893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77" t="24424" r="44817" b="29664"/>
          <a:stretch/>
        </p:blipFill>
        <p:spPr>
          <a:xfrm>
            <a:off x="7200900" y="2300140"/>
            <a:ext cx="4194928" cy="35748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E87B15-E94B-417A-BDBE-D948F21E2249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GPUs: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  <a:p>
            <a:pPr lvl="1"/>
            <a:r>
              <a:rPr lang="en-US" sz="2600" dirty="0"/>
              <a:t>Minimize the impacts of stalls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600" dirty="0"/>
              <a:t>    by interleaving execution of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600" dirty="0"/>
              <a:t>    many threads on a single core.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600" dirty="0"/>
          </a:p>
          <a:p>
            <a:r>
              <a:rPr lang="en-US" sz="2600" dirty="0"/>
              <a:t>Data-parallel model:</a:t>
            </a:r>
          </a:p>
          <a:p>
            <a:pPr marL="0" indent="0">
              <a:buNone/>
            </a:pPr>
            <a:endParaRPr lang="en-US" sz="2600" dirty="0"/>
          </a:p>
          <a:p>
            <a:pPr lvl="1"/>
            <a:r>
              <a:rPr lang="en-US" sz="2600" dirty="0"/>
              <a:t>Can always execute threads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600" dirty="0"/>
              <a:t>    from different blocks independently.</a:t>
            </a:r>
          </a:p>
          <a:p>
            <a:pPr lvl="1"/>
            <a:r>
              <a:rPr lang="en-US" sz="2600" dirty="0"/>
              <a:t>Can execute threads within a block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600" dirty="0"/>
              <a:t>    independently.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600" dirty="0"/>
              <a:t>	* unless constrained by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		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1B1419-53B8-448E-8B5D-A0B6B5987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71" t="13636" r="79946" b="84519"/>
          <a:stretch/>
        </p:blipFill>
        <p:spPr>
          <a:xfrm>
            <a:off x="2290714" y="6035334"/>
            <a:ext cx="1979628" cy="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39E9-215A-46AC-8AF3-323D2DD55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A kernel is executed over a thread</a:t>
            </a:r>
          </a:p>
          <a:p>
            <a:pPr marL="0" indent="0">
              <a:buNone/>
            </a:pPr>
            <a:r>
              <a:rPr lang="en-US" dirty="0"/>
              <a:t>   hierarchy: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</a:t>
            </a:r>
            <a:r>
              <a:rPr lang="en-US" dirty="0"/>
              <a:t>) Threads are grouped into </a:t>
            </a:r>
          </a:p>
          <a:p>
            <a:pPr marL="0" indent="0">
              <a:buNone/>
            </a:pPr>
            <a:r>
              <a:rPr lang="en-US" dirty="0"/>
              <a:t>	   thread blocks</a:t>
            </a:r>
          </a:p>
          <a:p>
            <a:pPr marL="0" indent="0">
              <a:buNone/>
            </a:pPr>
            <a:r>
              <a:rPr lang="en-US" dirty="0"/>
              <a:t>	ii) Threads blocks are grouped</a:t>
            </a:r>
          </a:p>
          <a:p>
            <a:pPr marL="0" indent="0">
              <a:buNone/>
            </a:pPr>
            <a:r>
              <a:rPr lang="en-US" dirty="0"/>
              <a:t>	    into a grid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49D8D9-72CF-4D89-A6E9-83F6EB26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CUDA THREAD HIERARCHY</a:t>
            </a:r>
          </a:p>
        </p:txBody>
      </p:sp>
      <p:pic>
        <p:nvPicPr>
          <p:cNvPr id="7" name="Picture 4" descr="http://cuda.ce.rit.edu/cuda_overview/clip_image004.jpg">
            <a:extLst>
              <a:ext uri="{FF2B5EF4-FFF2-40B4-BE49-F238E27FC236}">
                <a16:creationId xmlns:a16="http://schemas.microsoft.com/office/drawing/2014/main" id="{DAE7E6A4-B619-4B6F-AD27-F426AD48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893" y="2057401"/>
            <a:ext cx="3533333" cy="458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21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D15-C095-4BE7-838A-35EBE3BD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689" y="764373"/>
            <a:ext cx="9083511" cy="129302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90CA0-86BA-4C44-8F7C-D39C66FEF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368143" cy="4024125"/>
          </a:xfrm>
        </p:spPr>
        <p:txBody>
          <a:bodyPr>
            <a:normAutofit/>
          </a:bodyPr>
          <a:lstStyle/>
          <a:p>
            <a:r>
              <a:rPr lang="en-US" dirty="0"/>
              <a:t>Blocks from the multithreaded/grid being distributed across streaming multiprocessor(SMs)</a:t>
            </a:r>
          </a:p>
          <a:p>
            <a:endParaRPr lang="en-US" dirty="0"/>
          </a:p>
          <a:p>
            <a:r>
              <a:rPr lang="en-US" dirty="0"/>
              <a:t>Each block will only execute one multiprocessor. </a:t>
            </a:r>
          </a:p>
          <a:p>
            <a:pPr lvl="1"/>
            <a:r>
              <a:rPr lang="en-US" sz="2200" dirty="0"/>
              <a:t>But, multiprocessor could execute multiple blocks.</a:t>
            </a:r>
          </a:p>
          <a:p>
            <a:pPr lvl="1"/>
            <a:r>
              <a:rPr lang="en-US" sz="2200" dirty="0"/>
              <a:t>Blocks must be </a:t>
            </a:r>
            <a:r>
              <a:rPr lang="en-US" sz="2200" u="sng" dirty="0"/>
              <a:t>independent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r>
              <a:rPr lang="en-US" sz="2400" dirty="0"/>
              <a:t>  </a:t>
            </a:r>
          </a:p>
        </p:txBody>
      </p:sp>
      <p:pic>
        <p:nvPicPr>
          <p:cNvPr id="2050" name="Picture 2" descr="Image result for the cuda programming model">
            <a:extLst>
              <a:ext uri="{FF2B5EF4-FFF2-40B4-BE49-F238E27FC236}">
                <a16:creationId xmlns:a16="http://schemas.microsoft.com/office/drawing/2014/main" id="{81AA296A-E757-4DDC-8822-D3AE4D76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202" y="2057400"/>
            <a:ext cx="5103782" cy="459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77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ED90-9290-46D0-BF09-AF7D8AA1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warp?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6D5D8-C195-40CB-A7B8-FC81A2B24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663440"/>
          </a:xfrm>
        </p:spPr>
        <p:txBody>
          <a:bodyPr>
            <a:normAutofit/>
          </a:bodyPr>
          <a:lstStyle/>
          <a:p>
            <a:r>
              <a:rPr lang="en-US" dirty="0"/>
              <a:t>The SM creates, schedules, manages and executes thread in the group of parallel threads called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warps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 </a:t>
            </a:r>
            <a:r>
              <a:rPr lang="en-US" dirty="0"/>
              <a:t>threads composing a warp start together at the same program address but are otherwise free to branch and execute independently.</a:t>
            </a:r>
          </a:p>
          <a:p>
            <a:endParaRPr lang="en-US" dirty="0"/>
          </a:p>
          <a:p>
            <a:r>
              <a:rPr lang="en-US" dirty="0"/>
              <a:t>When a multiprocessor is given one or more thread blocks to execute, it splits them into warps that get scheduled by the SM.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Warp:</a:t>
            </a:r>
            <a:r>
              <a:rPr lang="en-US" dirty="0"/>
              <a:t> a group of 32 threads that gets allocated or divided from the block.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Example:</a:t>
            </a:r>
            <a:r>
              <a:rPr lang="en-US" dirty="0"/>
              <a:t> launching a block with 96 threads would be portioned to up to 3 warps of 32 threads each.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5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5033-9EC1-45E3-8E8C-3AD9DDD7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6263-1D2E-4C2E-8E48-81AEC2A5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en-US" sz="2000" dirty="0"/>
              <a:t>When a block is scheduled to run on a multiprocessor, resources in that SM are allocated on an exclusive basis:</a:t>
            </a:r>
          </a:p>
          <a:p>
            <a:pPr lvl="1"/>
            <a:r>
              <a:rPr lang="en-US" dirty="0"/>
              <a:t>Shared memory-per block</a:t>
            </a:r>
          </a:p>
          <a:p>
            <a:pPr lvl="1"/>
            <a:r>
              <a:rPr lang="en-US" dirty="0"/>
              <a:t>Register-per block, with unique registers for each thread with the block.</a:t>
            </a:r>
          </a:p>
          <a:p>
            <a:endParaRPr lang="en-US" sz="2000" dirty="0"/>
          </a:p>
          <a:p>
            <a:r>
              <a:rPr lang="en-US" sz="2000" dirty="0"/>
              <a:t>This enables zero-overhead switching between warps at any point in their execution.</a:t>
            </a:r>
          </a:p>
        </p:txBody>
      </p:sp>
    </p:spTree>
    <p:extLst>
      <p:ext uri="{BB962C8B-B14F-4D97-AF65-F5344CB8AC3E}">
        <p14:creationId xmlns:p14="http://schemas.microsoft.com/office/powerpoint/2010/main" val="15749073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3130</TotalTime>
  <Words>1262</Words>
  <Application>Microsoft Office PowerPoint</Application>
  <PresentationFormat>Widescreen</PresentationFormat>
  <Paragraphs>256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Times New Roman</vt:lpstr>
      <vt:lpstr>Wingdings</vt:lpstr>
      <vt:lpstr>Vapor Trail</vt:lpstr>
      <vt:lpstr>CUDA Optimization Techniques</vt:lpstr>
      <vt:lpstr>Outline</vt:lpstr>
      <vt:lpstr>Optimizations for latency bound kernels</vt:lpstr>
      <vt:lpstr>Optimizations for latency bound kernels</vt:lpstr>
      <vt:lpstr>Hiding latency in gpu</vt:lpstr>
      <vt:lpstr>CUDA THREAD HIERARCHY</vt:lpstr>
      <vt:lpstr>The cuda programming model</vt:lpstr>
      <vt:lpstr>What is a warp?</vt:lpstr>
      <vt:lpstr>Resources allocation</vt:lpstr>
      <vt:lpstr>WARP execution</vt:lpstr>
      <vt:lpstr>occupancy</vt:lpstr>
      <vt:lpstr>Occupancy and performance</vt:lpstr>
      <vt:lpstr>Occupancy examples</vt:lpstr>
      <vt:lpstr>Occupancy examples</vt:lpstr>
      <vt:lpstr>Optimizing latency bound kernels</vt:lpstr>
      <vt:lpstr>Optimizations for compute bound kernels</vt:lpstr>
      <vt:lpstr>Efficiency and branching</vt:lpstr>
      <vt:lpstr>Efficiency and branching</vt:lpstr>
      <vt:lpstr>Iteration/loop unrolling (cont)</vt:lpstr>
      <vt:lpstr>‘Fast’ math</vt:lpstr>
      <vt:lpstr>Intrinsic benchmarks</vt:lpstr>
      <vt:lpstr>Shuffle instruction on Kepler</vt:lpstr>
      <vt:lpstr>Optimizations for memory bound kernels </vt:lpstr>
      <vt:lpstr>Memory access patterns </vt:lpstr>
      <vt:lpstr>CUDA MEMORY SPACES (REVIEW)</vt:lpstr>
      <vt:lpstr>GLOBAL MEMORY</vt:lpstr>
      <vt:lpstr>ACCESS PATTERN EXAMPLES(1)</vt:lpstr>
      <vt:lpstr>Access pattern examples (2)</vt:lpstr>
      <vt:lpstr>ACCESS PATTERN EXAMPLES (3)</vt:lpstr>
      <vt:lpstr>ACCESS PATTERN EXAMPLES (4)</vt:lpstr>
      <vt:lpstr>SUMMARY LATENCY LIMITED KERNELS</vt:lpstr>
      <vt:lpstr>SUMMARY COMPUTE BOUND KERNELS</vt:lpstr>
      <vt:lpstr>SUMMARY MEMORY BOUND KERNELS</vt:lpstr>
      <vt:lpstr>Work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Optimization Techniques</dc:title>
  <dc:creator>alyousufi.96@gmail.com</dc:creator>
  <cp:lastModifiedBy>alyousufi.96@gmail.com</cp:lastModifiedBy>
  <cp:revision>171</cp:revision>
  <dcterms:created xsi:type="dcterms:W3CDTF">2018-07-12T23:13:45Z</dcterms:created>
  <dcterms:modified xsi:type="dcterms:W3CDTF">2018-07-20T23:42:09Z</dcterms:modified>
</cp:coreProperties>
</file>